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handoutMasterIdLst>
    <p:handoutMasterId r:id="rId31"/>
  </p:handoutMasterIdLst>
  <p:sldIdLst>
    <p:sldId id="256" r:id="rId2"/>
    <p:sldId id="273" r:id="rId3"/>
    <p:sldId id="299" r:id="rId4"/>
    <p:sldId id="300" r:id="rId5"/>
    <p:sldId id="301"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25" r:id="rId19"/>
    <p:sldId id="318" r:id="rId20"/>
    <p:sldId id="319" r:id="rId21"/>
    <p:sldId id="320" r:id="rId22"/>
    <p:sldId id="321" r:id="rId23"/>
    <p:sldId id="326" r:id="rId24"/>
    <p:sldId id="322" r:id="rId25"/>
    <p:sldId id="323" r:id="rId26"/>
    <p:sldId id="324" r:id="rId27"/>
    <p:sldId id="327" r:id="rId28"/>
    <p:sldId id="328" r:id="rId29"/>
    <p:sldId id="329" r:id="rId30"/>
  </p:sldIdLst>
  <p:sldSz cx="9144000" cy="6858000" type="screen4x3"/>
  <p:notesSz cx="6735763" cy="98694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9999FF"/>
    <a:srgbClr val="990000"/>
    <a:srgbClr val="00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59" autoAdjust="0"/>
    <p:restoredTop sz="94671" autoAdjust="0"/>
  </p:normalViewPr>
  <p:slideViewPr>
    <p:cSldViewPr>
      <p:cViewPr varScale="1">
        <p:scale>
          <a:sx n="70" d="100"/>
          <a:sy n="70" d="100"/>
        </p:scale>
        <p:origin x="-1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ru-RU"/>
          </a:p>
        </p:txBody>
      </p:sp>
      <p:sp>
        <p:nvSpPr>
          <p:cNvPr id="3789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97AB967-05EA-42E2-8C87-053240CEE8C5}" type="datetimeFigureOut">
              <a:rPr lang="ru-RU"/>
              <a:pPr>
                <a:defRPr/>
              </a:pPr>
              <a:t>16.11.2011</a:t>
            </a:fld>
            <a:endParaRPr lang="ru-RU"/>
          </a:p>
        </p:txBody>
      </p:sp>
      <p:sp>
        <p:nvSpPr>
          <p:cNvPr id="37892"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ru-RU"/>
          </a:p>
        </p:txBody>
      </p:sp>
      <p:sp>
        <p:nvSpPr>
          <p:cNvPr id="37893"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A5A1F4D-1871-4C7E-A541-BD76EF40B653}" type="slidenum">
              <a:rPr lang="ru-RU"/>
              <a:pPr>
                <a:defRPr/>
              </a:pPr>
              <a:t>‹#›</a:t>
            </a:fld>
            <a:endParaRPr lang="ru-RU"/>
          </a:p>
        </p:txBody>
      </p:sp>
    </p:spTree>
    <p:extLst>
      <p:ext uri="{BB962C8B-B14F-4D97-AF65-F5344CB8AC3E}">
        <p14:creationId xmlns:p14="http://schemas.microsoft.com/office/powerpoint/2010/main" val="2390974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94DAF27C-217E-4250-B4FE-84632EFE349E}" type="datetimeFigureOut">
              <a:rPr lang="ru-RU" smtClean="0"/>
              <a:pPr>
                <a:defRPr/>
              </a:pPr>
              <a:t>16.11.2011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1E37DE8-15A5-4E25-9070-AA26F8716A1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2F4945F-AC6F-434D-A69E-9FB99C45B295}" type="datetimeFigureOut">
              <a:rPr lang="ru-RU" smtClean="0"/>
              <a:pPr>
                <a:defRPr/>
              </a:pPr>
              <a:t>16.11.2011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BE19FB8-F852-4C78-9509-61CDC6B96CD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156372A-63F6-4DEE-BFEF-61D7645A1B7D}" type="datetimeFigureOut">
              <a:rPr lang="ru-RU" smtClean="0"/>
              <a:pPr>
                <a:defRPr/>
              </a:pPr>
              <a:t>16.11.2011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7D23E31-194D-460C-A138-E6A0F9E885F3}"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5457473-CF9C-441A-B1CE-823B70BC824F}" type="datetimeFigureOut">
              <a:rPr lang="ru-RU" smtClean="0"/>
              <a:pPr>
                <a:defRPr/>
              </a:pPr>
              <a:t>16.11.2011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D144BFA-FC56-41B0-B310-780762D79BFE}" type="slidenum">
              <a:rPr lang="ru-RU" smtClean="0"/>
              <a:pPr>
                <a:defRPr/>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3C366BC-3B00-4E10-A4AE-9CA945F4F43A}" type="datetimeFigureOut">
              <a:rPr lang="ru-RU" smtClean="0"/>
              <a:pPr>
                <a:defRPr/>
              </a:pPr>
              <a:t>16.11.2011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8EDF4F9-E56F-460C-A2B1-A3EC469A090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178B8075-A3AC-4D07-92A1-18C0D3552599}" type="datetimeFigureOut">
              <a:rPr lang="ru-RU" smtClean="0"/>
              <a:pPr>
                <a:defRPr/>
              </a:pPr>
              <a:t>16.11.2011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B1365CE-08E7-4BEA-BCA5-A604937BA4D2}"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FABC63C3-F620-4926-8EB1-B0E34925042F}" type="datetimeFigureOut">
              <a:rPr lang="ru-RU" smtClean="0"/>
              <a:pPr>
                <a:defRPr/>
              </a:pPr>
              <a:t>16.11.2011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4607460-C595-4A57-9EFA-5C47B5FC31B4}"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2A870AB7-05C4-4148-80D0-64D088E78E76}" type="datetimeFigureOut">
              <a:rPr lang="ru-RU" smtClean="0"/>
              <a:pPr>
                <a:defRPr/>
              </a:pPr>
              <a:t>16.11.2011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5AB034BC-193E-45F6-A096-7D9448C2DCD6}"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DC981D13-F871-40D7-894B-967B837C9BE5}" type="datetimeFigureOut">
              <a:rPr lang="ru-RU" smtClean="0"/>
              <a:pPr>
                <a:defRPr/>
              </a:pPr>
              <a:t>16.11.2011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E6E2A2A3-98EE-4FA9-8738-75F09E757F21}"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50B028AE-9EB5-47EB-9D98-B1A2B3A46471}" type="datetimeFigureOut">
              <a:rPr lang="ru-RU" smtClean="0"/>
              <a:pPr>
                <a:defRPr/>
              </a:pPr>
              <a:t>16.11.2011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12AD17B-F199-49D3-A1CC-B3F9256867CA}"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BBEAB7CF-16C5-4249-9D06-6217F81A8842}" type="datetimeFigureOut">
              <a:rPr lang="ru-RU" smtClean="0"/>
              <a:pPr>
                <a:defRPr/>
              </a:pPr>
              <a:t>16.11.2011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2EA2082-C29C-4DFE-84A8-E1D66C8F6CB0}"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E62A29C0-07F5-49A3-8A4A-8D82D7DEA093}" type="datetimeFigureOut">
              <a:rPr lang="ru-RU" smtClean="0"/>
              <a:pPr>
                <a:defRPr/>
              </a:pPr>
              <a:t>16.11.2011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1FC2AF5F-2149-48F9-A09B-3693B8430D13}"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slavutich.gov.u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mailto:reg@slav.org" TargetMode="External"/><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hyperlink" Target="mailto:Val_sfpp@slavutich.kiev.u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idx="4294967295"/>
          </p:nvPr>
        </p:nvSpPr>
        <p:spPr>
          <a:xfrm>
            <a:off x="5260975" y="188640"/>
            <a:ext cx="3883025" cy="1254125"/>
          </a:xfrm>
        </p:spPr>
        <p:txBody>
          <a:bodyPr/>
          <a:lstStyle/>
          <a:p>
            <a:pPr eaLnBrk="1" hangingPunct="1"/>
            <a:r>
              <a:rPr lang="uk-UA" sz="2000" dirty="0" smtClean="0"/>
              <a:t>Проект виконується за підтримкою Міжнародного фонду “Відродження”</a:t>
            </a:r>
            <a:endParaRPr lang="ru-RU" sz="2000" dirty="0" smtClean="0"/>
          </a:p>
        </p:txBody>
      </p:sp>
      <p:sp>
        <p:nvSpPr>
          <p:cNvPr id="3" name="Подзаголовок 2"/>
          <p:cNvSpPr>
            <a:spLocks noGrp="1"/>
          </p:cNvSpPr>
          <p:nvPr>
            <p:ph type="subTitle" idx="4294967295"/>
          </p:nvPr>
        </p:nvSpPr>
        <p:spPr>
          <a:xfrm>
            <a:off x="0" y="2239963"/>
            <a:ext cx="7200900" cy="2378075"/>
          </a:xfrm>
        </p:spPr>
        <p:txBody>
          <a:bodyPr rtlCol="0">
            <a:normAutofit lnSpcReduction="10000"/>
          </a:bodyPr>
          <a:lstStyle/>
          <a:p>
            <a:pPr marL="0" indent="0" algn="just" eaLnBrk="1" fontAlgn="auto" hangingPunct="1">
              <a:spcAft>
                <a:spcPts val="0"/>
              </a:spcAft>
              <a:buFont typeface="Wingdings" pitchFamily="2" charset="2"/>
              <a:buNone/>
              <a:defRPr/>
            </a:pPr>
            <a:r>
              <a:rPr lang="uk-UA" sz="3000" b="1" dirty="0" smtClean="0">
                <a:solidFill>
                  <a:schemeClr val="accent2">
                    <a:lumMod val="50000"/>
                  </a:schemeClr>
                </a:solidFill>
              </a:rPr>
              <a:t>Створення комплексної інформаційної системи громадського партнерства між органами місцевого самоврядування та громадськістю м. Славутич</a:t>
            </a:r>
          </a:p>
          <a:p>
            <a:pPr marL="0" indent="0" algn="ctr" eaLnBrk="1" fontAlgn="auto" hangingPunct="1">
              <a:spcAft>
                <a:spcPts val="0"/>
              </a:spcAft>
              <a:buFont typeface="Wingdings" pitchFamily="2" charset="2"/>
              <a:buNone/>
              <a:defRPr/>
            </a:pPr>
            <a:r>
              <a:rPr lang="uk-UA" sz="3000" b="1" dirty="0" smtClean="0">
                <a:solidFill>
                  <a:schemeClr val="accent2">
                    <a:lumMod val="50000"/>
                  </a:schemeClr>
                </a:solidFill>
              </a:rPr>
              <a:t>«Влада + Громада»</a:t>
            </a:r>
            <a:endParaRPr lang="ru-RU" sz="3000" b="1" dirty="0" smtClean="0">
              <a:solidFill>
                <a:schemeClr val="accent2">
                  <a:lumMod val="50000"/>
                </a:schemeClr>
              </a:solidFill>
            </a:endParaRPr>
          </a:p>
        </p:txBody>
      </p:sp>
      <p:sp>
        <p:nvSpPr>
          <p:cNvPr id="5" name="Подзаголовок 2"/>
          <p:cNvSpPr txBox="1">
            <a:spLocks/>
          </p:cNvSpPr>
          <p:nvPr/>
        </p:nvSpPr>
        <p:spPr>
          <a:xfrm>
            <a:off x="1547813" y="5373688"/>
            <a:ext cx="6400800" cy="1150937"/>
          </a:xfrm>
          <a:prstGeom prst="rect">
            <a:avLst/>
          </a:prstGeom>
        </p:spPr>
        <p:txBody>
          <a:bodyPr>
            <a:normAutofit lnSpcReduction="10000"/>
          </a:bodyPr>
          <a:lstStyle/>
          <a:p>
            <a:pPr algn="ctr">
              <a:lnSpc>
                <a:spcPct val="80000"/>
              </a:lnSpc>
              <a:spcBef>
                <a:spcPct val="20000"/>
              </a:spcBef>
              <a:buFont typeface="Arial" charset="0"/>
              <a:buNone/>
              <a:defRPr/>
            </a:pPr>
            <a:r>
              <a:rPr lang="uk-UA" sz="2200" i="1">
                <a:solidFill>
                  <a:srgbClr val="990000"/>
                </a:solidFill>
              </a:rPr>
              <a:t>Виконавець проекту</a:t>
            </a:r>
          </a:p>
          <a:p>
            <a:pPr algn="ctr">
              <a:lnSpc>
                <a:spcPct val="80000"/>
              </a:lnSpc>
              <a:spcBef>
                <a:spcPct val="20000"/>
              </a:spcBef>
              <a:buFont typeface="Arial" charset="0"/>
              <a:buNone/>
              <a:defRPr/>
            </a:pPr>
            <a:r>
              <a:rPr lang="uk-UA" sz="2200" i="1">
                <a:solidFill>
                  <a:srgbClr val="990000"/>
                </a:solidFill>
              </a:rPr>
              <a:t>МГО “Лабораторія малого бізнесу”</a:t>
            </a:r>
          </a:p>
          <a:p>
            <a:pPr algn="ctr">
              <a:lnSpc>
                <a:spcPct val="80000"/>
              </a:lnSpc>
              <a:spcBef>
                <a:spcPct val="20000"/>
              </a:spcBef>
              <a:buFont typeface="Arial" charset="0"/>
              <a:buNone/>
              <a:defRPr/>
            </a:pPr>
            <a:endParaRPr lang="uk-UA" sz="1000" i="1">
              <a:solidFill>
                <a:srgbClr val="990000"/>
              </a:solidFill>
            </a:endParaRPr>
          </a:p>
          <a:p>
            <a:pPr algn="ctr">
              <a:lnSpc>
                <a:spcPct val="80000"/>
              </a:lnSpc>
              <a:spcBef>
                <a:spcPct val="20000"/>
              </a:spcBef>
              <a:buFont typeface="Arial" charset="0"/>
              <a:buNone/>
              <a:defRPr/>
            </a:pPr>
            <a:r>
              <a:rPr lang="uk-UA" sz="2200" i="1">
                <a:solidFill>
                  <a:srgbClr val="990000"/>
                </a:solidFill>
              </a:rPr>
              <a:t>м. Славутич, 2011</a:t>
            </a:r>
            <a:endParaRPr lang="ru-RU" sz="2200" i="1">
              <a:solidFill>
                <a:srgbClr val="990000"/>
              </a:solidFill>
            </a:endParaRPr>
          </a:p>
        </p:txBody>
      </p:sp>
      <p:pic>
        <p:nvPicPr>
          <p:cNvPr id="2053" name="Picture 7" descr="B_VID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3687763" cy="1079500"/>
          </a:xfrm>
          <a:prstGeom prst="rect">
            <a:avLst/>
          </a:prstGeom>
          <a:noFill/>
          <a:ln>
            <a:noFill/>
          </a:ln>
        </p:spPr>
      </p:pic>
      <p:sp>
        <p:nvSpPr>
          <p:cNvPr id="2054" name="Прямоугольник 5"/>
          <p:cNvSpPr>
            <a:spLocks noChangeArrowheads="1"/>
          </p:cNvSpPr>
          <p:nvPr/>
        </p:nvSpPr>
        <p:spPr bwMode="auto">
          <a:xfrm>
            <a:off x="900113" y="4724400"/>
            <a:ext cx="71278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dirty="0">
                <a:hlinkClick r:id="rId3"/>
              </a:rPr>
              <a:t>http://</a:t>
            </a:r>
            <a:r>
              <a:rPr lang="en-US" sz="3600" dirty="0">
                <a:hlinkClick r:id="rId3"/>
              </a:rPr>
              <a:t>e-slavutich.gov.ua</a:t>
            </a:r>
            <a:endParaRPr lang="en-US" sz="3600" dirty="0"/>
          </a:p>
          <a:p>
            <a:endParaRPr lang="ru-RU" sz="3600" dirty="0"/>
          </a:p>
          <a:p>
            <a:endParaRPr lang="ru-RU"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4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вал 2"/>
          <p:cNvSpPr/>
          <p:nvPr/>
        </p:nvSpPr>
        <p:spPr>
          <a:xfrm>
            <a:off x="1258888" y="3429000"/>
            <a:ext cx="1655762"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1268" name="Oval 3"/>
          <p:cNvSpPr>
            <a:spLocks noChangeArrowheads="1"/>
          </p:cNvSpPr>
          <p:nvPr/>
        </p:nvSpPr>
        <p:spPr bwMode="auto">
          <a:xfrm>
            <a:off x="3094038" y="3429000"/>
            <a:ext cx="1477962" cy="792163"/>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11269" name="TextBox 4"/>
          <p:cNvSpPr txBox="1">
            <a:spLocks noChangeArrowheads="1"/>
          </p:cNvSpPr>
          <p:nvPr/>
        </p:nvSpPr>
        <p:spPr bwMode="auto">
          <a:xfrm>
            <a:off x="2124075" y="4652963"/>
            <a:ext cx="48958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ЯК  ДО НЬОГО ЗВЕРНУТИСЯ?</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0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Oval 3"/>
          <p:cNvSpPr>
            <a:spLocks noChangeArrowheads="1"/>
          </p:cNvSpPr>
          <p:nvPr/>
        </p:nvSpPr>
        <p:spPr bwMode="auto">
          <a:xfrm>
            <a:off x="4140200" y="3429000"/>
            <a:ext cx="1477963" cy="792163"/>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12292" name="Oval 3"/>
          <p:cNvSpPr>
            <a:spLocks noChangeArrowheads="1"/>
          </p:cNvSpPr>
          <p:nvPr/>
        </p:nvSpPr>
        <p:spPr bwMode="auto">
          <a:xfrm>
            <a:off x="755650" y="765175"/>
            <a:ext cx="1477963" cy="792163"/>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12293" name="TextBox 4"/>
          <p:cNvSpPr txBox="1">
            <a:spLocks noChangeArrowheads="1"/>
          </p:cNvSpPr>
          <p:nvPr/>
        </p:nvSpPr>
        <p:spPr bwMode="auto">
          <a:xfrm>
            <a:off x="1258888" y="5589588"/>
            <a:ext cx="6842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Я підготував звернення</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33375"/>
            <a:ext cx="8821737"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Oval 3"/>
          <p:cNvSpPr>
            <a:spLocks noChangeArrowheads="1"/>
          </p:cNvSpPr>
          <p:nvPr/>
        </p:nvSpPr>
        <p:spPr bwMode="auto">
          <a:xfrm>
            <a:off x="1619250" y="1268413"/>
            <a:ext cx="1479550" cy="6397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13316" name="Oval 3"/>
          <p:cNvSpPr>
            <a:spLocks noChangeArrowheads="1"/>
          </p:cNvSpPr>
          <p:nvPr/>
        </p:nvSpPr>
        <p:spPr bwMode="auto">
          <a:xfrm>
            <a:off x="3419475" y="1341438"/>
            <a:ext cx="1479550" cy="6397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13317" name="Oval 3"/>
          <p:cNvSpPr>
            <a:spLocks noChangeArrowheads="1"/>
          </p:cNvSpPr>
          <p:nvPr/>
        </p:nvSpPr>
        <p:spPr bwMode="auto">
          <a:xfrm>
            <a:off x="5508625" y="1341438"/>
            <a:ext cx="1479550" cy="6397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13318" name="TextBox 5"/>
          <p:cNvSpPr txBox="1">
            <a:spLocks noChangeArrowheads="1"/>
          </p:cNvSpPr>
          <p:nvPr/>
        </p:nvSpPr>
        <p:spPr bwMode="auto">
          <a:xfrm>
            <a:off x="1150938" y="3716338"/>
            <a:ext cx="6842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Я хочу знайти інформацію про роботу ради</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455613"/>
            <a:ext cx="8821737"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1150938" y="4076700"/>
            <a:ext cx="68421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ПРИЄМНО ЗА  ЗРУЧНІСТЬ</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82575"/>
            <a:ext cx="9177338"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val 3"/>
          <p:cNvSpPr>
            <a:spLocks noChangeArrowheads="1"/>
          </p:cNvSpPr>
          <p:nvPr/>
        </p:nvSpPr>
        <p:spPr bwMode="auto">
          <a:xfrm>
            <a:off x="4859338" y="2789238"/>
            <a:ext cx="3744912" cy="8556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15364" name="TextBox 3"/>
          <p:cNvSpPr txBox="1">
            <a:spLocks noChangeArrowheads="1"/>
          </p:cNvSpPr>
          <p:nvPr/>
        </p:nvSpPr>
        <p:spPr bwMode="auto">
          <a:xfrm>
            <a:off x="1150938" y="5013325"/>
            <a:ext cx="68421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Можу прийняти участь в обговоренні</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60350"/>
            <a:ext cx="91059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Oval 3"/>
          <p:cNvSpPr>
            <a:spLocks noChangeArrowheads="1"/>
          </p:cNvSpPr>
          <p:nvPr/>
        </p:nvSpPr>
        <p:spPr bwMode="auto">
          <a:xfrm>
            <a:off x="4859338" y="2789238"/>
            <a:ext cx="3744912" cy="8556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82575"/>
            <a:ext cx="9072562"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900113" y="3429000"/>
            <a:ext cx="62642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Які партії є в Славутичі? А фракції? А хто куди входить?</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404813"/>
            <a:ext cx="87915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1150938" y="3644900"/>
            <a:ext cx="68421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Які плани на наступну сесію?</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 t="867" r="1421" b="2654"/>
          <a:stretch/>
        </p:blipFill>
        <p:spPr bwMode="auto">
          <a:xfrm>
            <a:off x="972432" y="1737360"/>
            <a:ext cx="7488000" cy="493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250825" y="0"/>
            <a:ext cx="6842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Як це працює?</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1734"/>
            <a:ext cx="851852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Oval 3"/>
          <p:cNvSpPr>
            <a:spLocks noChangeArrowheads="1"/>
          </p:cNvSpPr>
          <p:nvPr/>
        </p:nvSpPr>
        <p:spPr bwMode="auto">
          <a:xfrm rot="16200000">
            <a:off x="-450726" y="3457972"/>
            <a:ext cx="3744913" cy="2376488"/>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0484" name="Oval 3"/>
          <p:cNvSpPr>
            <a:spLocks noChangeArrowheads="1"/>
          </p:cNvSpPr>
          <p:nvPr/>
        </p:nvSpPr>
        <p:spPr bwMode="auto">
          <a:xfrm rot="16200000">
            <a:off x="4084763" y="1370409"/>
            <a:ext cx="3744912" cy="2376487"/>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0485" name="TextBox 6"/>
          <p:cNvSpPr txBox="1">
            <a:spLocks noChangeArrowheads="1"/>
          </p:cNvSpPr>
          <p:nvPr/>
        </p:nvSpPr>
        <p:spPr bwMode="auto">
          <a:xfrm>
            <a:off x="2213100" y="5439172"/>
            <a:ext cx="68405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Кожному депутату по власному кабінету</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idx="4294967295"/>
          </p:nvPr>
        </p:nvSpPr>
        <p:spPr>
          <a:xfrm>
            <a:off x="0" y="620713"/>
            <a:ext cx="7924800" cy="1143000"/>
          </a:xfrm>
        </p:spPr>
        <p:txBody>
          <a:bodyPr/>
          <a:lstStyle/>
          <a:p>
            <a:pPr eaLnBrk="1" hangingPunct="1"/>
            <a:r>
              <a:rPr lang="uk-UA" b="1" dirty="0" smtClean="0">
                <a:solidFill>
                  <a:schemeClr val="accent2">
                    <a:lumMod val="50000"/>
                  </a:schemeClr>
                </a:solidFill>
              </a:rPr>
              <a:t>Головна мета проекту:</a:t>
            </a:r>
          </a:p>
        </p:txBody>
      </p:sp>
      <p:sp>
        <p:nvSpPr>
          <p:cNvPr id="3075" name="Содержимое 2"/>
          <p:cNvSpPr>
            <a:spLocks noGrp="1"/>
          </p:cNvSpPr>
          <p:nvPr>
            <p:ph idx="4294967295"/>
          </p:nvPr>
        </p:nvSpPr>
        <p:spPr>
          <a:xfrm>
            <a:off x="0" y="2133600"/>
            <a:ext cx="7693025" cy="3724275"/>
          </a:xfrm>
        </p:spPr>
        <p:txBody>
          <a:bodyPr>
            <a:normAutofit lnSpcReduction="10000"/>
          </a:bodyPr>
          <a:lstStyle/>
          <a:p>
            <a:pPr algn="just" eaLnBrk="1" hangingPunct="1">
              <a:lnSpc>
                <a:spcPct val="80000"/>
              </a:lnSpc>
            </a:pPr>
            <a:r>
              <a:rPr lang="uk-UA" sz="2800" b="1" dirty="0" smtClean="0">
                <a:solidFill>
                  <a:schemeClr val="accent2">
                    <a:lumMod val="75000"/>
                  </a:schemeClr>
                </a:solidFill>
              </a:rPr>
              <a:t>Створити дієвий та ефективний комплексний інформаційний механізм комунікації між органом місцевого самоврядування (депутатським корпусом) та громадськістю міста Славутича, який допоможе громадськості впливати на систему управління містом, підвищуватиме відповідальність влади за свої дії та стимулюватиме представників </a:t>
            </a:r>
            <a:r>
              <a:rPr lang="uk-UA" sz="2800" b="1" dirty="0" err="1" smtClean="0">
                <a:solidFill>
                  <a:schemeClr val="accent2">
                    <a:lumMod val="75000"/>
                  </a:schemeClr>
                </a:solidFill>
              </a:rPr>
              <a:t>славутицької</a:t>
            </a:r>
            <a:r>
              <a:rPr lang="uk-UA" sz="2800" b="1" dirty="0" smtClean="0">
                <a:solidFill>
                  <a:schemeClr val="accent2">
                    <a:lumMod val="75000"/>
                  </a:schemeClr>
                </a:solidFill>
              </a:rPr>
              <a:t> міської ради на сумлінне виконання своїх обов’язків з врахуванням потреб </a:t>
            </a:r>
            <a:r>
              <a:rPr lang="uk-UA" sz="2800" b="1" dirty="0" err="1" smtClean="0">
                <a:solidFill>
                  <a:schemeClr val="accent2">
                    <a:lumMod val="75000"/>
                  </a:schemeClr>
                </a:solidFill>
              </a:rPr>
              <a:t>славутичан</a:t>
            </a:r>
            <a:r>
              <a:rPr lang="uk-UA" sz="2600" dirty="0" smtClean="0">
                <a:solidFill>
                  <a:schemeClr val="accent2">
                    <a:lumMod val="75000"/>
                  </a:schemeClr>
                </a:solidFill>
              </a:rPr>
              <a:t>.</a:t>
            </a:r>
            <a:endParaRPr lang="ru-RU" sz="2600"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92993"/>
            <a:ext cx="87915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val 3"/>
          <p:cNvSpPr>
            <a:spLocks noChangeArrowheads="1"/>
          </p:cNvSpPr>
          <p:nvPr/>
        </p:nvSpPr>
        <p:spPr bwMode="auto">
          <a:xfrm>
            <a:off x="0" y="1053355"/>
            <a:ext cx="6156325" cy="855663"/>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1508" name="TextBox 3"/>
          <p:cNvSpPr txBox="1">
            <a:spLocks noChangeArrowheads="1"/>
          </p:cNvSpPr>
          <p:nvPr/>
        </p:nvSpPr>
        <p:spPr bwMode="auto">
          <a:xfrm>
            <a:off x="1150938" y="3933080"/>
            <a:ext cx="6842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Підготовка до сесії, розгляд проектів документів</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46" y="621556"/>
            <a:ext cx="889635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1219646" y="3861643"/>
            <a:ext cx="70929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Я вношу на розгляд наступне питання….</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548680"/>
            <a:ext cx="90011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3419475" y="2582268"/>
            <a:ext cx="54371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Хочу внести пропозицію, зауваження</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uk-UA" b="1" dirty="0" smtClean="0">
                <a:solidFill>
                  <a:srgbClr val="FF0000"/>
                </a:solidFill>
              </a:rPr>
              <a:t>Кабінет депутата – перегляд стадій підготовки питань згідно з регламентом, архів питань</a:t>
            </a:r>
            <a:endParaRPr lang="uk-UA" b="1" dirty="0">
              <a:solidFill>
                <a:srgbClr val="FF0000"/>
              </a:solidFill>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3" y="2132856"/>
            <a:ext cx="8777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вал 4"/>
          <p:cNvSpPr/>
          <p:nvPr/>
        </p:nvSpPr>
        <p:spPr>
          <a:xfrm>
            <a:off x="7746876" y="3644156"/>
            <a:ext cx="1217612" cy="57626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24" y="1052736"/>
            <a:ext cx="8885375"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6"/>
          <p:cNvSpPr>
            <a:spLocks noChangeArrowheads="1"/>
          </p:cNvSpPr>
          <p:nvPr/>
        </p:nvSpPr>
        <p:spPr bwMode="auto">
          <a:xfrm>
            <a:off x="258625" y="4077072"/>
            <a:ext cx="1793096" cy="2780928"/>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5604" name="TextBox 6"/>
          <p:cNvSpPr txBox="1">
            <a:spLocks noChangeArrowheads="1"/>
          </p:cNvSpPr>
          <p:nvPr/>
        </p:nvSpPr>
        <p:spPr bwMode="auto">
          <a:xfrm>
            <a:off x="2303463" y="4724400"/>
            <a:ext cx="68405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dirty="0">
                <a:solidFill>
                  <a:srgbClr val="FF0000"/>
                </a:solidFill>
              </a:rPr>
              <a:t>Центр управління </a:t>
            </a:r>
            <a:r>
              <a:rPr lang="uk-UA" sz="4400" b="1" dirty="0" err="1">
                <a:solidFill>
                  <a:srgbClr val="FF0000"/>
                </a:solidFill>
              </a:rPr>
              <a:t>–секретаріат</a:t>
            </a:r>
            <a:r>
              <a:rPr lang="uk-UA" sz="4400" b="1" dirty="0">
                <a:solidFill>
                  <a:srgbClr val="FF0000"/>
                </a:solidFill>
              </a:rPr>
              <a:t> ради</a:t>
            </a:r>
            <a:endParaRPr lang="ru-RU" sz="44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21" y="1412776"/>
            <a:ext cx="8893175"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Oval 6"/>
          <p:cNvSpPr>
            <a:spLocks noChangeArrowheads="1"/>
          </p:cNvSpPr>
          <p:nvPr/>
        </p:nvSpPr>
        <p:spPr bwMode="auto">
          <a:xfrm>
            <a:off x="6567934" y="2243039"/>
            <a:ext cx="2468562" cy="3140075"/>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6628" name="TextBox 3"/>
          <p:cNvSpPr txBox="1">
            <a:spLocks noChangeArrowheads="1"/>
          </p:cNvSpPr>
          <p:nvPr/>
        </p:nvSpPr>
        <p:spPr bwMode="auto">
          <a:xfrm>
            <a:off x="0" y="5411788"/>
            <a:ext cx="68405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Всі функції на одній панелі… майже</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97" y="902543"/>
            <a:ext cx="84867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вал 3"/>
          <p:cNvSpPr/>
          <p:nvPr/>
        </p:nvSpPr>
        <p:spPr>
          <a:xfrm>
            <a:off x="3491234" y="954930"/>
            <a:ext cx="1433513" cy="2889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7652" name="TextBox 4"/>
          <p:cNvSpPr txBox="1">
            <a:spLocks noChangeArrowheads="1"/>
          </p:cNvSpPr>
          <p:nvPr/>
        </p:nvSpPr>
        <p:spPr bwMode="auto">
          <a:xfrm>
            <a:off x="1222697" y="2683718"/>
            <a:ext cx="68421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Зручно, одночасно про важливе</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50825" y="1196975"/>
            <a:ext cx="7489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uk-UA" sz="6600" b="1">
                <a:solidFill>
                  <a:srgbClr val="FF0000"/>
                </a:solidFill>
              </a:rPr>
              <a:t>НОВІ ПЕРСПЕКТИВИ</a:t>
            </a:r>
            <a:endParaRPr lang="ru-RU" sz="6600" b="1">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700213"/>
            <a:ext cx="46085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88913"/>
            <a:ext cx="859631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87513"/>
            <a:ext cx="16573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1687513"/>
            <a:ext cx="1903412"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8"/>
          <p:cNvSpPr>
            <a:spLocks noChangeArrowheads="1"/>
          </p:cNvSpPr>
          <p:nvPr/>
        </p:nvSpPr>
        <p:spPr bwMode="auto">
          <a:xfrm>
            <a:off x="319088" y="1857375"/>
            <a:ext cx="1622425" cy="214313"/>
          </a:xfrm>
          <a:prstGeom prst="rect">
            <a:avLst/>
          </a:prstGeom>
          <a:solidFill>
            <a:srgbClr val="D3EB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uk-UA" sz="800" b="1">
                <a:solidFill>
                  <a:srgbClr val="CC0066"/>
                </a:solidFill>
                <a:latin typeface="Calibri" pitchFamily="34" charset="0"/>
              </a:rPr>
              <a:t>Особистий кабінет</a:t>
            </a:r>
            <a:endParaRPr lang="ru-RU" sz="800" b="1">
              <a:solidFill>
                <a:srgbClr val="CC0066"/>
              </a:solidFill>
              <a:latin typeface="Calibri" pitchFamily="34" charset="0"/>
            </a:endParaRPr>
          </a:p>
        </p:txBody>
      </p:sp>
      <p:pic>
        <p:nvPicPr>
          <p:cNvPr id="29703" name="Picture 9" descr="udovichenko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700213"/>
            <a:ext cx="10302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0"/>
          <p:cNvSpPr txBox="1">
            <a:spLocks noChangeArrowheads="1"/>
          </p:cNvSpPr>
          <p:nvPr/>
        </p:nvSpPr>
        <p:spPr bwMode="auto">
          <a:xfrm>
            <a:off x="2124075" y="1700213"/>
            <a:ext cx="6624638" cy="4946650"/>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000">
              <a:latin typeface="Calibri" pitchFamily="34" charset="0"/>
            </a:endParaRPr>
          </a:p>
          <a:p>
            <a:pPr eaLnBrk="1" hangingPunct="1">
              <a:spcBef>
                <a:spcPct val="50000"/>
              </a:spcBef>
            </a:pPr>
            <a:endParaRPr lang="en-US" sz="1000">
              <a:latin typeface="Calibri" pitchFamily="34" charset="0"/>
            </a:endParaRPr>
          </a:p>
          <a:p>
            <a:pPr eaLnBrk="1" hangingPunct="1">
              <a:spcBef>
                <a:spcPct val="50000"/>
              </a:spcBef>
            </a:pPr>
            <a:endParaRPr lang="uk-UA" sz="10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en-US" sz="800">
              <a:latin typeface="Calibri" pitchFamily="34" charset="0"/>
            </a:endParaRPr>
          </a:p>
          <a:p>
            <a:pPr eaLnBrk="1" hangingPunct="1">
              <a:spcBef>
                <a:spcPct val="50000"/>
              </a:spcBef>
            </a:pPr>
            <a:endParaRPr lang="en-US" sz="800">
              <a:latin typeface="Calibri" pitchFamily="34" charset="0"/>
            </a:endParaRPr>
          </a:p>
          <a:p>
            <a:pPr eaLnBrk="1" hangingPunct="1">
              <a:spcBef>
                <a:spcPct val="50000"/>
              </a:spcBef>
            </a:pPr>
            <a:endParaRPr lang="en-US" sz="800">
              <a:latin typeface="Calibri" pitchFamily="34" charset="0"/>
            </a:endParaRPr>
          </a:p>
          <a:p>
            <a:pPr eaLnBrk="1" hangingPunct="1">
              <a:spcBef>
                <a:spcPct val="50000"/>
              </a:spcBef>
            </a:pPr>
            <a:endParaRPr lang="en-US" sz="800">
              <a:latin typeface="Calibri" pitchFamily="34" charset="0"/>
            </a:endParaRPr>
          </a:p>
          <a:p>
            <a:pPr eaLnBrk="1" hangingPunct="1">
              <a:spcBef>
                <a:spcPct val="50000"/>
              </a:spcBef>
            </a:pPr>
            <a:endParaRPr lang="en-US"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uk-UA" sz="800">
              <a:latin typeface="Calibri" pitchFamily="34" charset="0"/>
            </a:endParaRPr>
          </a:p>
          <a:p>
            <a:pPr eaLnBrk="1" hangingPunct="1">
              <a:spcBef>
                <a:spcPct val="50000"/>
              </a:spcBef>
            </a:pPr>
            <a:endParaRPr lang="ru-RU" sz="800">
              <a:latin typeface="Calibri" pitchFamily="34" charset="0"/>
            </a:endParaRPr>
          </a:p>
        </p:txBody>
      </p:sp>
      <p:sp>
        <p:nvSpPr>
          <p:cNvPr id="29705" name="Text Box 11"/>
          <p:cNvSpPr txBox="1">
            <a:spLocks noChangeArrowheads="1"/>
          </p:cNvSpPr>
          <p:nvPr/>
        </p:nvSpPr>
        <p:spPr bwMode="auto">
          <a:xfrm>
            <a:off x="3492500" y="3284538"/>
            <a:ext cx="37449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uk-UA" sz="900" b="1">
                <a:solidFill>
                  <a:srgbClr val="00259A"/>
                </a:solidFill>
                <a:latin typeface="Calibri" pitchFamily="34" charset="0"/>
              </a:rPr>
              <a:t>Електронний запис на особистий прийом до міського голови</a:t>
            </a:r>
            <a:r>
              <a:rPr lang="uk-UA" sz="900">
                <a:solidFill>
                  <a:srgbClr val="00259A"/>
                </a:solidFill>
                <a:latin typeface="Calibri" pitchFamily="34" charset="0"/>
              </a:rPr>
              <a:t>                   </a:t>
            </a:r>
            <a:endParaRPr lang="uk-UA" sz="900">
              <a:latin typeface="Calibri" pitchFamily="34" charset="0"/>
            </a:endParaRPr>
          </a:p>
        </p:txBody>
      </p:sp>
      <p:sp>
        <p:nvSpPr>
          <p:cNvPr id="29706" name="Text Box 12"/>
          <p:cNvSpPr txBox="1">
            <a:spLocks noChangeArrowheads="1"/>
          </p:cNvSpPr>
          <p:nvPr/>
        </p:nvSpPr>
        <p:spPr bwMode="auto">
          <a:xfrm>
            <a:off x="3419475" y="3500438"/>
            <a:ext cx="3887788" cy="407987"/>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uk-UA" sz="800" u="sng">
                <a:solidFill>
                  <a:srgbClr val="00259A"/>
                </a:solidFill>
                <a:latin typeface="Calibri" pitchFamily="34" charset="0"/>
              </a:rPr>
              <a:t>Графік прийому громадян</a:t>
            </a:r>
          </a:p>
          <a:p>
            <a:pPr eaLnBrk="1" hangingPunct="1">
              <a:spcBef>
                <a:spcPct val="50000"/>
              </a:spcBef>
            </a:pPr>
            <a:r>
              <a:rPr lang="uk-UA" sz="800">
                <a:solidFill>
                  <a:srgbClr val="00259A"/>
                </a:solidFill>
                <a:latin typeface="Calibri" pitchFamily="34" charset="0"/>
              </a:rPr>
              <a:t>        2-й та 4-й вівторок місяця   10.00 – 12.30 , 3 поверх, каб. 305</a:t>
            </a:r>
          </a:p>
        </p:txBody>
      </p:sp>
      <p:sp>
        <p:nvSpPr>
          <p:cNvPr id="29707" name="Text Box 13"/>
          <p:cNvSpPr txBox="1">
            <a:spLocks noChangeArrowheads="1"/>
          </p:cNvSpPr>
          <p:nvPr/>
        </p:nvSpPr>
        <p:spPr bwMode="auto">
          <a:xfrm>
            <a:off x="3424238" y="4192588"/>
            <a:ext cx="1655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uk-UA" sz="800">
                <a:solidFill>
                  <a:srgbClr val="00259A"/>
                </a:solidFill>
                <a:latin typeface="Calibri" pitchFamily="34" charset="0"/>
              </a:rPr>
              <a:t>П.І.П. заявника*</a:t>
            </a:r>
          </a:p>
        </p:txBody>
      </p:sp>
      <p:sp>
        <p:nvSpPr>
          <p:cNvPr id="29708" name="Text Box 14"/>
          <p:cNvSpPr txBox="1">
            <a:spLocks noChangeArrowheads="1"/>
          </p:cNvSpPr>
          <p:nvPr/>
        </p:nvSpPr>
        <p:spPr bwMode="auto">
          <a:xfrm>
            <a:off x="3424238" y="4408488"/>
            <a:ext cx="1655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uk-UA" sz="800">
                <a:solidFill>
                  <a:srgbClr val="00259A"/>
                </a:solidFill>
                <a:latin typeface="Calibri" pitchFamily="34" charset="0"/>
              </a:rPr>
              <a:t>Адреса заявника*</a:t>
            </a:r>
          </a:p>
        </p:txBody>
      </p:sp>
      <p:sp>
        <p:nvSpPr>
          <p:cNvPr id="29709" name="Text Box 15"/>
          <p:cNvSpPr txBox="1">
            <a:spLocks noChangeArrowheads="1"/>
          </p:cNvSpPr>
          <p:nvPr/>
        </p:nvSpPr>
        <p:spPr bwMode="auto">
          <a:xfrm>
            <a:off x="3424238" y="462915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uk-UA" sz="800">
                <a:solidFill>
                  <a:srgbClr val="00259A"/>
                </a:solidFill>
                <a:latin typeface="Calibri" pitchFamily="34" charset="0"/>
              </a:rPr>
              <a:t>Контактний телефон*</a:t>
            </a:r>
          </a:p>
        </p:txBody>
      </p:sp>
      <p:sp>
        <p:nvSpPr>
          <p:cNvPr id="29710" name="Text Box 16"/>
          <p:cNvSpPr txBox="1">
            <a:spLocks noChangeArrowheads="1"/>
          </p:cNvSpPr>
          <p:nvPr/>
        </p:nvSpPr>
        <p:spPr bwMode="auto">
          <a:xfrm>
            <a:off x="3424238" y="4879975"/>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a:solidFill>
                  <a:srgbClr val="00259A"/>
                </a:solidFill>
                <a:latin typeface="Calibri" pitchFamily="34" charset="0"/>
              </a:rPr>
              <a:t>e-mail</a:t>
            </a:r>
            <a:r>
              <a:rPr lang="uk-UA" sz="800">
                <a:solidFill>
                  <a:srgbClr val="00259A"/>
                </a:solidFill>
                <a:latin typeface="Calibri" pitchFamily="34" charset="0"/>
              </a:rPr>
              <a:t>*</a:t>
            </a:r>
          </a:p>
        </p:txBody>
      </p:sp>
      <p:sp>
        <p:nvSpPr>
          <p:cNvPr id="29711" name="Text Box 17"/>
          <p:cNvSpPr txBox="1">
            <a:spLocks noChangeArrowheads="1"/>
          </p:cNvSpPr>
          <p:nvPr/>
        </p:nvSpPr>
        <p:spPr bwMode="auto">
          <a:xfrm>
            <a:off x="5368925" y="4643438"/>
            <a:ext cx="2011363" cy="193675"/>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uk-UA" sz="600">
              <a:solidFill>
                <a:srgbClr val="00259A"/>
              </a:solidFill>
              <a:latin typeface="Calibri" pitchFamily="34" charset="0"/>
            </a:endParaRPr>
          </a:p>
        </p:txBody>
      </p:sp>
      <p:sp>
        <p:nvSpPr>
          <p:cNvPr id="29712" name="Text Box 18"/>
          <p:cNvSpPr txBox="1">
            <a:spLocks noChangeArrowheads="1"/>
          </p:cNvSpPr>
          <p:nvPr/>
        </p:nvSpPr>
        <p:spPr bwMode="auto">
          <a:xfrm>
            <a:off x="5368925" y="4410075"/>
            <a:ext cx="2011363" cy="193675"/>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uk-UA" sz="600">
              <a:solidFill>
                <a:srgbClr val="00259A"/>
              </a:solidFill>
              <a:latin typeface="Calibri" pitchFamily="34" charset="0"/>
            </a:endParaRPr>
          </a:p>
        </p:txBody>
      </p:sp>
      <p:sp>
        <p:nvSpPr>
          <p:cNvPr id="29713" name="Text Box 19"/>
          <p:cNvSpPr txBox="1">
            <a:spLocks noChangeArrowheads="1"/>
          </p:cNvSpPr>
          <p:nvPr/>
        </p:nvSpPr>
        <p:spPr bwMode="auto">
          <a:xfrm>
            <a:off x="5368925" y="4192588"/>
            <a:ext cx="2011363" cy="193675"/>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uk-UA" sz="600">
              <a:solidFill>
                <a:srgbClr val="00259A"/>
              </a:solidFill>
              <a:latin typeface="Calibri" pitchFamily="34" charset="0"/>
            </a:endParaRPr>
          </a:p>
        </p:txBody>
      </p:sp>
      <p:sp>
        <p:nvSpPr>
          <p:cNvPr id="29714" name="Text Box 20"/>
          <p:cNvSpPr txBox="1">
            <a:spLocks noChangeArrowheads="1"/>
          </p:cNvSpPr>
          <p:nvPr/>
        </p:nvSpPr>
        <p:spPr bwMode="auto">
          <a:xfrm>
            <a:off x="5364163" y="4879975"/>
            <a:ext cx="2016125" cy="193675"/>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uk-UA" sz="600">
              <a:solidFill>
                <a:srgbClr val="00259A"/>
              </a:solidFill>
              <a:latin typeface="Calibri" pitchFamily="34" charset="0"/>
            </a:endParaRPr>
          </a:p>
        </p:txBody>
      </p:sp>
      <p:sp>
        <p:nvSpPr>
          <p:cNvPr id="29715" name="Text Box 21"/>
          <p:cNvSpPr txBox="1">
            <a:spLocks noChangeArrowheads="1"/>
          </p:cNvSpPr>
          <p:nvPr/>
        </p:nvSpPr>
        <p:spPr bwMode="auto">
          <a:xfrm>
            <a:off x="4500563" y="3933825"/>
            <a:ext cx="19431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uk-UA" sz="900" b="1" i="1">
                <a:solidFill>
                  <a:srgbClr val="950527"/>
                </a:solidFill>
                <a:latin typeface="Calibri" pitchFamily="34" charset="0"/>
              </a:rPr>
              <a:t>Оберіть дату у календарі!</a:t>
            </a:r>
          </a:p>
        </p:txBody>
      </p:sp>
      <p:sp>
        <p:nvSpPr>
          <p:cNvPr id="29716" name="Text Box 22"/>
          <p:cNvSpPr txBox="1">
            <a:spLocks noChangeArrowheads="1"/>
          </p:cNvSpPr>
          <p:nvPr/>
        </p:nvSpPr>
        <p:spPr bwMode="auto">
          <a:xfrm>
            <a:off x="3419475" y="5621338"/>
            <a:ext cx="1152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uk-UA" sz="800">
                <a:solidFill>
                  <a:srgbClr val="00259A"/>
                </a:solidFill>
                <a:latin typeface="Calibri" pitchFamily="34" charset="0"/>
              </a:rPr>
              <a:t>Введіть код*</a:t>
            </a:r>
          </a:p>
        </p:txBody>
      </p:sp>
      <p:sp>
        <p:nvSpPr>
          <p:cNvPr id="29717" name="Text Box 23"/>
          <p:cNvSpPr txBox="1">
            <a:spLocks noChangeArrowheads="1"/>
          </p:cNvSpPr>
          <p:nvPr/>
        </p:nvSpPr>
        <p:spPr bwMode="auto">
          <a:xfrm>
            <a:off x="3419475" y="6021388"/>
            <a:ext cx="42481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uk-UA" sz="800" dirty="0">
                <a:solidFill>
                  <a:srgbClr val="00259A"/>
                </a:solidFill>
                <a:latin typeface="Calibri" pitchFamily="34" charset="0"/>
              </a:rPr>
              <a:t>обов’язково заповнити</a:t>
            </a:r>
            <a:endParaRPr lang="en-US" sz="800" dirty="0">
              <a:solidFill>
                <a:srgbClr val="00259A"/>
              </a:solidFill>
              <a:latin typeface="Calibri" pitchFamily="34" charset="0"/>
            </a:endParaRPr>
          </a:p>
          <a:p>
            <a:pPr eaLnBrk="1" hangingPunct="1">
              <a:spcBef>
                <a:spcPct val="50000"/>
              </a:spcBef>
            </a:pPr>
            <a:r>
              <a:rPr lang="uk-UA" sz="800" dirty="0">
                <a:solidFill>
                  <a:srgbClr val="00259A"/>
                </a:solidFill>
                <a:latin typeface="Calibri" pitchFamily="34" charset="0"/>
              </a:rPr>
              <a:t>Якщо протягом 2 годин Ви не отримаєте реєстраційний номер, надішліть, будь ласка, повідомлення на </a:t>
            </a:r>
            <a:r>
              <a:rPr lang="en-US" sz="800" dirty="0">
                <a:solidFill>
                  <a:srgbClr val="00259A"/>
                </a:solidFill>
                <a:latin typeface="Calibri" pitchFamily="34" charset="0"/>
                <a:hlinkClick r:id="rId6"/>
              </a:rPr>
              <a:t>reg@slav.org</a:t>
            </a:r>
            <a:r>
              <a:rPr lang="en-US" sz="800" dirty="0">
                <a:solidFill>
                  <a:srgbClr val="00259A"/>
                </a:solidFill>
                <a:latin typeface="Calibri" pitchFamily="34" charset="0"/>
              </a:rPr>
              <a:t> </a:t>
            </a:r>
            <a:r>
              <a:rPr lang="uk-UA" sz="800" dirty="0">
                <a:solidFill>
                  <a:srgbClr val="00259A"/>
                </a:solidFill>
                <a:latin typeface="Calibri" pitchFamily="34" charset="0"/>
              </a:rPr>
              <a:t>або зателефонуйте за номером (04579) 1-1-11</a:t>
            </a:r>
          </a:p>
        </p:txBody>
      </p:sp>
      <p:pic>
        <p:nvPicPr>
          <p:cNvPr id="29718"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5734050"/>
            <a:ext cx="8667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Text Box 25"/>
          <p:cNvSpPr txBox="1">
            <a:spLocks noChangeArrowheads="1"/>
          </p:cNvSpPr>
          <p:nvPr/>
        </p:nvSpPr>
        <p:spPr bwMode="auto">
          <a:xfrm>
            <a:off x="3416300" y="5119688"/>
            <a:ext cx="1366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uk-UA" sz="800">
                <a:solidFill>
                  <a:srgbClr val="00259A"/>
                </a:solidFill>
                <a:latin typeface="Calibri" pitchFamily="34" charset="0"/>
              </a:rPr>
              <a:t>Короткий зміст питання</a:t>
            </a:r>
          </a:p>
        </p:txBody>
      </p:sp>
      <p:pic>
        <p:nvPicPr>
          <p:cNvPr id="2972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119688"/>
            <a:ext cx="2016125" cy="403225"/>
          </a:xfrm>
          <a:prstGeom prst="rect">
            <a:avLst/>
          </a:prstGeom>
          <a:noFill/>
          <a:ln w="9525">
            <a:solidFill>
              <a:srgbClr val="009FC4"/>
            </a:solidFill>
            <a:miter lim="800000"/>
            <a:headEnd/>
            <a:tailEnd/>
          </a:ln>
          <a:extLst>
            <a:ext uri="{909E8E84-426E-40DD-AFC4-6F175D3DCCD1}">
              <a14:hiddenFill xmlns:a14="http://schemas.microsoft.com/office/drawing/2010/main">
                <a:solidFill>
                  <a:srgbClr val="FFFFFF"/>
                </a:solidFill>
              </a14:hiddenFill>
            </a:ext>
          </a:extLst>
        </p:spPr>
      </p:pic>
      <p:pic>
        <p:nvPicPr>
          <p:cNvPr id="29721"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3713" y="5589588"/>
            <a:ext cx="16954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395288" y="1386731"/>
            <a:ext cx="80645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sz="3600" b="1" dirty="0">
                <a:solidFill>
                  <a:srgbClr val="C00000"/>
                </a:solidFill>
              </a:rPr>
              <a:t>Дякую за увагу</a:t>
            </a:r>
            <a:r>
              <a:rPr lang="en-US" sz="3600" b="1" dirty="0">
                <a:solidFill>
                  <a:srgbClr val="C00000"/>
                </a:solidFill>
              </a:rPr>
              <a:t>!</a:t>
            </a:r>
            <a:endParaRPr lang="uk-UA" sz="3600" b="1" dirty="0">
              <a:solidFill>
                <a:srgbClr val="C00000"/>
              </a:solidFill>
            </a:endParaRPr>
          </a:p>
          <a:p>
            <a:pPr>
              <a:buFont typeface="Arial" charset="0"/>
              <a:buNone/>
            </a:pPr>
            <a:endParaRPr lang="uk-UA" dirty="0"/>
          </a:p>
          <a:p>
            <a:pPr>
              <a:buFont typeface="Arial" charset="0"/>
              <a:buNone/>
            </a:pPr>
            <a:r>
              <a:rPr lang="uk-UA" sz="4000" dirty="0">
                <a:solidFill>
                  <a:srgbClr val="C00000"/>
                </a:solidFill>
              </a:rPr>
              <a:t>Керівник проекту,</a:t>
            </a:r>
          </a:p>
          <a:p>
            <a:pPr>
              <a:buFont typeface="Arial" charset="0"/>
              <a:buNone/>
            </a:pPr>
            <a:r>
              <a:rPr lang="uk-UA" sz="4000" dirty="0">
                <a:solidFill>
                  <a:srgbClr val="C00000"/>
                </a:solidFill>
              </a:rPr>
              <a:t>Директор </a:t>
            </a:r>
            <a:r>
              <a:rPr lang="uk-UA" sz="4000" dirty="0" err="1">
                <a:solidFill>
                  <a:srgbClr val="C00000"/>
                </a:solidFill>
              </a:rPr>
              <a:t>Славутицького</a:t>
            </a:r>
            <a:r>
              <a:rPr lang="uk-UA" sz="4000" dirty="0">
                <a:solidFill>
                  <a:srgbClr val="C00000"/>
                </a:solidFill>
              </a:rPr>
              <a:t> міського фонду</a:t>
            </a:r>
            <a:r>
              <a:rPr lang="en-US" sz="4000" dirty="0">
                <a:solidFill>
                  <a:srgbClr val="C00000"/>
                </a:solidFill>
              </a:rPr>
              <a:t> </a:t>
            </a:r>
            <a:r>
              <a:rPr lang="uk-UA" sz="4000" dirty="0">
                <a:solidFill>
                  <a:srgbClr val="C00000"/>
                </a:solidFill>
              </a:rPr>
              <a:t>підтримки підприємництва</a:t>
            </a:r>
          </a:p>
          <a:p>
            <a:pPr>
              <a:buFont typeface="Arial" charset="0"/>
              <a:buNone/>
            </a:pPr>
            <a:r>
              <a:rPr lang="uk-UA" sz="4000" b="1" i="1" u="sng" dirty="0" err="1">
                <a:solidFill>
                  <a:srgbClr val="C00000"/>
                </a:solidFill>
              </a:rPr>
              <a:t>Дарнопих</a:t>
            </a:r>
            <a:r>
              <a:rPr lang="uk-UA" sz="4000" b="1" i="1" u="sng" dirty="0">
                <a:solidFill>
                  <a:srgbClr val="C00000"/>
                </a:solidFill>
              </a:rPr>
              <a:t> Валентина Олексіївна</a:t>
            </a:r>
          </a:p>
          <a:p>
            <a:pPr algn="r">
              <a:buFont typeface="Arial" charset="0"/>
              <a:buNone/>
            </a:pPr>
            <a:r>
              <a:rPr lang="uk-UA" sz="2400" b="1" dirty="0" err="1"/>
              <a:t>Тел</a:t>
            </a:r>
            <a:r>
              <a:rPr lang="uk-UA" sz="2400" b="1" dirty="0"/>
              <a:t> 8 045 79 2 78 75</a:t>
            </a:r>
          </a:p>
          <a:p>
            <a:pPr algn="r">
              <a:buFont typeface="Arial" charset="0"/>
              <a:buNone/>
            </a:pPr>
            <a:r>
              <a:rPr lang="en-US" sz="2400" dirty="0">
                <a:hlinkClick r:id="rId2"/>
              </a:rPr>
              <a:t>val_sfpp@slavutich.kiev.ua</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idx="4294967295"/>
          </p:nvPr>
        </p:nvSpPr>
        <p:spPr>
          <a:xfrm>
            <a:off x="0" y="549275"/>
            <a:ext cx="7924800" cy="1143000"/>
          </a:xfrm>
        </p:spPr>
        <p:txBody>
          <a:bodyPr/>
          <a:lstStyle/>
          <a:p>
            <a:pPr eaLnBrk="1" hangingPunct="1"/>
            <a:r>
              <a:rPr lang="uk-UA" b="1" dirty="0" smtClean="0">
                <a:solidFill>
                  <a:schemeClr val="accent2">
                    <a:lumMod val="50000"/>
                  </a:schemeClr>
                </a:solidFill>
              </a:rPr>
              <a:t>Партнери проекту</a:t>
            </a:r>
            <a:r>
              <a:rPr lang="uk-UA" dirty="0" smtClean="0">
                <a:solidFill>
                  <a:schemeClr val="accent2">
                    <a:lumMod val="50000"/>
                  </a:schemeClr>
                </a:solidFill>
              </a:rPr>
              <a:t>:</a:t>
            </a:r>
            <a:endParaRPr lang="ru-RU" dirty="0" smtClean="0">
              <a:solidFill>
                <a:schemeClr val="accent2">
                  <a:lumMod val="50000"/>
                </a:schemeClr>
              </a:solidFill>
            </a:endParaRPr>
          </a:p>
        </p:txBody>
      </p:sp>
      <p:sp>
        <p:nvSpPr>
          <p:cNvPr id="4099" name="Содержимое 2"/>
          <p:cNvSpPr>
            <a:spLocks noGrp="1"/>
          </p:cNvSpPr>
          <p:nvPr>
            <p:ph idx="4294967295"/>
          </p:nvPr>
        </p:nvSpPr>
        <p:spPr>
          <a:xfrm>
            <a:off x="0" y="1844675"/>
            <a:ext cx="7693025" cy="3724275"/>
          </a:xfrm>
        </p:spPr>
        <p:txBody>
          <a:bodyPr/>
          <a:lstStyle/>
          <a:p>
            <a:pPr algn="just" eaLnBrk="1" hangingPunct="1"/>
            <a:r>
              <a:rPr lang="uk-UA" b="1" dirty="0" smtClean="0">
                <a:solidFill>
                  <a:schemeClr val="accent2">
                    <a:lumMod val="75000"/>
                  </a:schemeClr>
                </a:solidFill>
              </a:rPr>
              <a:t>Виконавчий комітет </a:t>
            </a:r>
            <a:r>
              <a:rPr lang="uk-UA" b="1" dirty="0" err="1" smtClean="0">
                <a:solidFill>
                  <a:schemeClr val="accent2">
                    <a:lumMod val="75000"/>
                  </a:schemeClr>
                </a:solidFill>
              </a:rPr>
              <a:t>Славутицької</a:t>
            </a:r>
            <a:r>
              <a:rPr lang="uk-UA" b="1" dirty="0" smtClean="0">
                <a:solidFill>
                  <a:schemeClr val="accent2">
                    <a:lumMod val="75000"/>
                  </a:schemeClr>
                </a:solidFill>
              </a:rPr>
              <a:t> міської ради Київської області.</a:t>
            </a:r>
          </a:p>
          <a:p>
            <a:pPr algn="just" eaLnBrk="1" hangingPunct="1"/>
            <a:r>
              <a:rPr lang="uk-UA" b="1" dirty="0" err="1" smtClean="0">
                <a:solidFill>
                  <a:schemeClr val="accent2">
                    <a:lumMod val="75000"/>
                  </a:schemeClr>
                </a:solidFill>
              </a:rPr>
              <a:t>Славутицький</a:t>
            </a:r>
            <a:r>
              <a:rPr lang="uk-UA" b="1" dirty="0" smtClean="0">
                <a:solidFill>
                  <a:schemeClr val="accent2">
                    <a:lumMod val="75000"/>
                  </a:schemeClr>
                </a:solidFill>
              </a:rPr>
              <a:t> міський фонд підтримки підприємництва.</a:t>
            </a:r>
          </a:p>
          <a:p>
            <a:pPr algn="just" eaLnBrk="1" hangingPunct="1"/>
            <a:r>
              <a:rPr lang="uk-UA" b="1" dirty="0" smtClean="0">
                <a:solidFill>
                  <a:schemeClr val="accent2">
                    <a:lumMod val="75000"/>
                  </a:schemeClr>
                </a:solidFill>
              </a:rPr>
              <a:t>НВФ “ГРІС”</a:t>
            </a:r>
          </a:p>
          <a:p>
            <a:pPr algn="just" eaLnBrk="1" hangingPunct="1"/>
            <a:r>
              <a:rPr lang="uk-UA" b="1" dirty="0" smtClean="0">
                <a:solidFill>
                  <a:schemeClr val="accent2">
                    <a:lumMod val="75000"/>
                  </a:schemeClr>
                </a:solidFill>
              </a:rPr>
              <a:t>ТОВ “Майкрософт Україна”</a:t>
            </a:r>
          </a:p>
          <a:p>
            <a:pPr eaLnBrk="1" hangingPunct="1">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620713"/>
            <a:ext cx="7924800" cy="1143000"/>
          </a:xfrm>
        </p:spPr>
        <p:txBody>
          <a:bodyPr/>
          <a:lstStyle/>
          <a:p>
            <a:pPr eaLnBrk="1" hangingPunct="1"/>
            <a:r>
              <a:rPr lang="ru-RU" sz="3200" b="1" dirty="0" smtClean="0">
                <a:solidFill>
                  <a:schemeClr val="accent2">
                    <a:lumMod val="50000"/>
                  </a:schemeClr>
                </a:solidFill>
              </a:rPr>
              <a:t>Какой информации не хватает?</a:t>
            </a:r>
          </a:p>
        </p:txBody>
      </p:sp>
      <p:graphicFrame>
        <p:nvGraphicFramePr>
          <p:cNvPr id="9291" name="Group 75"/>
          <p:cNvGraphicFramePr>
            <a:graphicFrameLocks noGrp="1"/>
          </p:cNvGraphicFramePr>
          <p:nvPr>
            <p:ph idx="4294967295"/>
            <p:extLst>
              <p:ext uri="{D42A27DB-BD31-4B8C-83A1-F6EECF244321}">
                <p14:modId xmlns:p14="http://schemas.microsoft.com/office/powerpoint/2010/main" val="2295058248"/>
              </p:ext>
            </p:extLst>
          </p:nvPr>
        </p:nvGraphicFramePr>
        <p:xfrm>
          <a:off x="270718" y="1811041"/>
          <a:ext cx="7613650" cy="4786311"/>
        </p:xfrm>
        <a:graphic>
          <a:graphicData uri="http://schemas.openxmlformats.org/drawingml/2006/table">
            <a:tbl>
              <a:tblPr/>
              <a:tblGrid>
                <a:gridCol w="6769100"/>
                <a:gridCol w="844550"/>
              </a:tblGrid>
              <a:tr h="396319">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endParaRPr kumimoji="0" lang="ru-RU" sz="2000" b="0" i="0" u="none" strike="noStrike" cap="none" normalizeH="0" baseline="0" dirty="0" smtClean="0">
                        <a:ln>
                          <a:noFill/>
                        </a:ln>
                        <a:solidFill>
                          <a:schemeClr val="tx1"/>
                        </a:solidFill>
                        <a:effectLst/>
                        <a:latin typeface="Arial" charset="0"/>
                      </a:endParaRPr>
                    </a:p>
                  </a:txBody>
                  <a:tcPr marT="45729" marB="45729"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7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Arial" charset="0"/>
                          <a:ea typeface="Times New Roman" pitchFamily="18" charset="0"/>
                          <a:cs typeface="Arial" charset="0"/>
                        </a:rPr>
                        <a:t>Позиция депутатов по острым городским вопросам</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Times New Roman" pitchFamily="18" charset="0"/>
                          <a:ea typeface="Times New Roman" pitchFamily="18" charset="0"/>
                          <a:cs typeface="Arial" charset="0"/>
                        </a:rPr>
                        <a:t>51,3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7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dirty="0" smtClean="0">
                          <a:ln>
                            <a:noFill/>
                          </a:ln>
                          <a:solidFill>
                            <a:schemeClr val="tx1"/>
                          </a:solidFill>
                          <a:effectLst/>
                          <a:latin typeface="Arial" charset="0"/>
                          <a:ea typeface="Times New Roman" pitchFamily="18" charset="0"/>
                          <a:cs typeface="Arial" charset="0"/>
                        </a:rPr>
                        <a:t>Решения, принимаемые представителями партии/ блока на сессиях горсовета</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Times New Roman" pitchFamily="18" charset="0"/>
                          <a:ea typeface="Times New Roman" pitchFamily="18" charset="0"/>
                          <a:cs typeface="Arial" charset="0"/>
                        </a:rPr>
                        <a:t>31,3</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Arial" charset="0"/>
                          <a:ea typeface="Times New Roman" pitchFamily="18" charset="0"/>
                          <a:cs typeface="Arial" charset="0"/>
                        </a:rPr>
                        <a:t>Работа депутатов в комиссиях</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Times New Roman" pitchFamily="18" charset="0"/>
                          <a:ea typeface="Times New Roman" pitchFamily="18" charset="0"/>
                          <a:cs typeface="Arial" charset="0"/>
                        </a:rPr>
                        <a:t>18,7</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Arial" charset="0"/>
                          <a:ea typeface="Times New Roman" pitchFamily="18" charset="0"/>
                          <a:cs typeface="Arial" charset="0"/>
                        </a:rPr>
                        <a:t>Индивидуальная информация о депутатах</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Times New Roman" pitchFamily="18" charset="0"/>
                          <a:ea typeface="Times New Roman" pitchFamily="18" charset="0"/>
                          <a:cs typeface="Arial" charset="0"/>
                        </a:rPr>
                        <a:t>18,7</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7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Arial" charset="0"/>
                          <a:ea typeface="Times New Roman" pitchFamily="18" charset="0"/>
                          <a:cs typeface="Arial" charset="0"/>
                        </a:rPr>
                        <a:t>Присутствие или отсутствие депутатов на сессии горсовета</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Times New Roman" pitchFamily="18" charset="0"/>
                          <a:ea typeface="Times New Roman" pitchFamily="18" charset="0"/>
                          <a:cs typeface="Arial" charset="0"/>
                        </a:rPr>
                        <a:t>16,0</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7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Arial" charset="0"/>
                          <a:ea typeface="Times New Roman" pitchFamily="18" charset="0"/>
                          <a:cs typeface="Arial" charset="0"/>
                        </a:rPr>
                        <a:t>Стратегия и основные принципы деятельности партии/ блока</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Times New Roman" pitchFamily="18" charset="0"/>
                          <a:ea typeface="Times New Roman" pitchFamily="18" charset="0"/>
                          <a:cs typeface="Arial" charset="0"/>
                        </a:rPr>
                        <a:t>14,0</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dirty="0" smtClean="0">
                          <a:ln>
                            <a:noFill/>
                          </a:ln>
                          <a:solidFill>
                            <a:schemeClr val="tx1"/>
                          </a:solidFill>
                          <a:effectLst/>
                          <a:latin typeface="Arial" charset="0"/>
                          <a:ea typeface="Times New Roman" pitchFamily="18" charset="0"/>
                          <a:cs typeface="Arial" charset="0"/>
                        </a:rPr>
                        <a:t>Другое</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5,3</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a:txBody>
                    <a:bodyPr/>
                    <a:lstStyle/>
                    <a:p>
                      <a:pPr marL="342900" marR="0" lvl="0" indent="-342900" algn="just"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smtClean="0">
                          <a:ln>
                            <a:noFill/>
                          </a:ln>
                          <a:solidFill>
                            <a:schemeClr val="tx1"/>
                          </a:solidFill>
                          <a:effectLst/>
                          <a:latin typeface="Arial" charset="0"/>
                          <a:ea typeface="Times New Roman" pitchFamily="18" charset="0"/>
                          <a:cs typeface="Arial" charset="0"/>
                        </a:rPr>
                        <a:t>Нет ответа</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1"/>
                        </a:buClr>
                        <a:buSzPct val="75000"/>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5,3</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575"/>
            <a:ext cx="91440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val 3"/>
          <p:cNvSpPr>
            <a:spLocks noChangeArrowheads="1"/>
          </p:cNvSpPr>
          <p:nvPr/>
        </p:nvSpPr>
        <p:spPr bwMode="auto">
          <a:xfrm>
            <a:off x="3563938" y="1341438"/>
            <a:ext cx="1479550" cy="6397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823913"/>
            <a:ext cx="75723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вал 2"/>
          <p:cNvSpPr/>
          <p:nvPr/>
        </p:nvSpPr>
        <p:spPr>
          <a:xfrm>
            <a:off x="1547813" y="4868863"/>
            <a:ext cx="1655762"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282575"/>
            <a:ext cx="8967787"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вал 2"/>
          <p:cNvSpPr/>
          <p:nvPr/>
        </p:nvSpPr>
        <p:spPr>
          <a:xfrm>
            <a:off x="5867400" y="3213100"/>
            <a:ext cx="1655763"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4" name="Овал 3"/>
          <p:cNvSpPr/>
          <p:nvPr/>
        </p:nvSpPr>
        <p:spPr>
          <a:xfrm>
            <a:off x="7019925" y="2420938"/>
            <a:ext cx="1655763"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9221" name="TextBox 4"/>
          <p:cNvSpPr txBox="1">
            <a:spLocks noChangeArrowheads="1"/>
          </p:cNvSpPr>
          <p:nvPr/>
        </p:nvSpPr>
        <p:spPr bwMode="auto">
          <a:xfrm>
            <a:off x="1258888" y="5589588"/>
            <a:ext cx="6842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ХТО МІЙ ДЕПУТАТ?</a:t>
            </a:r>
            <a:endParaRPr lang="ru-RU" sz="4400" b="1">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17500"/>
            <a:ext cx="9045575"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вал 2"/>
          <p:cNvSpPr/>
          <p:nvPr/>
        </p:nvSpPr>
        <p:spPr>
          <a:xfrm>
            <a:off x="2051050" y="2133600"/>
            <a:ext cx="1655763"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0244" name="TextBox 3"/>
          <p:cNvSpPr txBox="1">
            <a:spLocks noChangeArrowheads="1"/>
          </p:cNvSpPr>
          <p:nvPr/>
        </p:nvSpPr>
        <p:spPr bwMode="auto">
          <a:xfrm>
            <a:off x="1150938" y="4581525"/>
            <a:ext cx="6842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4400" b="1">
                <a:solidFill>
                  <a:srgbClr val="FF0000"/>
                </a:solidFill>
              </a:rPr>
              <a:t>ХТО МІЙ ДЕПУТАТ?</a:t>
            </a:r>
            <a:endParaRPr lang="ru-RU" sz="4400" b="1">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616</TotalTime>
  <Words>398</Words>
  <Application>Microsoft Office PowerPoint</Application>
  <PresentationFormat>Экран (4:3)</PresentationFormat>
  <Paragraphs>96</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Wingdings</vt:lpstr>
      <vt:lpstr>Times New Roman</vt:lpstr>
      <vt:lpstr>Волна</vt:lpstr>
      <vt:lpstr>Проект виконується за підтримкою Міжнародного фонду “Відродження”</vt:lpstr>
      <vt:lpstr>Головна мета проекту:</vt:lpstr>
      <vt:lpstr>Партнери проекту:</vt:lpstr>
      <vt:lpstr>Какой информации не хватает?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Кабінет депутата – перегляд стадій підготовки питань згідно з регламентом, архів питань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Лена Иванова</cp:lastModifiedBy>
  <cp:revision>65</cp:revision>
  <dcterms:created xsi:type="dcterms:W3CDTF">2011-01-17T10:19:10Z</dcterms:created>
  <dcterms:modified xsi:type="dcterms:W3CDTF">2011-11-16T09:42:56Z</dcterms:modified>
</cp:coreProperties>
</file>